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2" r:id="rId8"/>
    <p:sldId id="264" r:id="rId9"/>
    <p:sldId id="261"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116" y="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86D8-0556-4525-AE26-FA90E3361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02DA87-8742-4BF9-864D-30D661F543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6ADC10-8645-4F92-ABD6-63F6059FEBC0}"/>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F075925A-9996-4ECA-A39C-8AC7EB4BE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C121B-F9EB-4312-AAE2-578C718263E6}"/>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342958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D09A-A6B6-4121-9823-3AB9BFABF1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DF109-17BE-4EF0-9A2D-6A5C5164CB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61C2C-09E2-4181-81BF-BC0BC3B1E5F5}"/>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748FA628-F740-4E3C-A991-8E4F00DA5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16068-D7E3-4421-B9A5-D4B03E221200}"/>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185568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6BFDD-0DC9-475B-866C-4117E6C9CF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85C18-3680-41AC-BDCD-9517D395A9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554DC-9E10-4234-8E75-1AB33E4F9716}"/>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3900863C-6511-4072-B724-8F487D051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1BADA-5607-4841-B77E-C26C2B817375}"/>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373296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3674-F20E-4A85-9AC9-E110F281A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C55E89-1EB2-48A4-8E5D-8FA4372E4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1E8E6-5EE8-4B1A-8A0C-6C0A1723E81C}"/>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7FDE3912-06C8-4E26-951F-020F66138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782F0-1E83-4783-B447-C63E8CB06195}"/>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207084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9CC5-13FF-4413-B4F8-442118DF5A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AEC1DC-C3DB-4C74-967D-2EF79149F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739A05-4CD6-4C1E-8C8A-10B545098867}"/>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53011E5E-B61B-44A8-B960-E99CF6670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70473-D74B-4432-9D25-6EF3952551A4}"/>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55234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9208-819E-4B09-96D5-E686EEFC7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5F1ED-F2ED-498E-BDD3-C7477ED3D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44724-36C9-4571-8F00-02FF0E6D38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437FF1-3217-4717-964F-80950724C7A3}"/>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6" name="Footer Placeholder 5">
            <a:extLst>
              <a:ext uri="{FF2B5EF4-FFF2-40B4-BE49-F238E27FC236}">
                <a16:creationId xmlns:a16="http://schemas.microsoft.com/office/drawing/2014/main" id="{60F5CBB1-C076-4F98-A488-F23BA4BB6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26E4F-7CA1-4110-BF08-A4E3D0E4B0E4}"/>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419455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4768-8217-43AF-A955-7D34049A3C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BA1F0-87EC-4626-A161-E3A24FAF8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EA4E7-55B2-4E1F-A181-31CB4B154C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2DAE8-FD07-4BA0-9A26-FFDB65E463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3E161-7236-4577-8594-94A9E6CE93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8A746C-41B6-4BF3-B0D3-82CE10F6F058}"/>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8" name="Footer Placeholder 7">
            <a:extLst>
              <a:ext uri="{FF2B5EF4-FFF2-40B4-BE49-F238E27FC236}">
                <a16:creationId xmlns:a16="http://schemas.microsoft.com/office/drawing/2014/main" id="{DD42B689-A79A-47D8-8FD2-4F413BC919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E7352-D5C4-4F0C-A60C-12251B9EF655}"/>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93975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F908-12E5-475B-8CCD-BC3C07A58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C6C03-3314-40E1-9C0D-1613C9A9616F}"/>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4" name="Footer Placeholder 3">
            <a:extLst>
              <a:ext uri="{FF2B5EF4-FFF2-40B4-BE49-F238E27FC236}">
                <a16:creationId xmlns:a16="http://schemas.microsoft.com/office/drawing/2014/main" id="{4D25E599-87D4-45ED-8BD4-F82498557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21D0E-EDBC-430D-A728-928E7032D124}"/>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45007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C2B71-2A54-4067-9A2E-8DBE99A64F9B}"/>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3" name="Footer Placeholder 2">
            <a:extLst>
              <a:ext uri="{FF2B5EF4-FFF2-40B4-BE49-F238E27FC236}">
                <a16:creationId xmlns:a16="http://schemas.microsoft.com/office/drawing/2014/main" id="{580A4CB0-1735-45E0-91D5-0E86BB795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FFCED-2618-4F64-A50F-BBD7A004F15F}"/>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290174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5350-F058-4651-AD85-BA81B8F9E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37D83F-A142-458A-B3AE-982BA7F74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FB4860-4F64-4D41-92EB-1752CDCEF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F0A65-6C28-41B3-B843-E9E95CB0A163}"/>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6" name="Footer Placeholder 5">
            <a:extLst>
              <a:ext uri="{FF2B5EF4-FFF2-40B4-BE49-F238E27FC236}">
                <a16:creationId xmlns:a16="http://schemas.microsoft.com/office/drawing/2014/main" id="{96E6A047-B330-4049-A75D-1DDD12F27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BB39A-D0C0-461E-8681-CBA3A569E2DA}"/>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1666023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851B-53FD-47C8-9B63-A712B5229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A0714-613E-41C5-A464-0037FB4CA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2E8DE-D271-429B-AE5A-D0B0C976E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AB92A-1B81-4ADD-B065-0EA36B65A03A}"/>
              </a:ext>
            </a:extLst>
          </p:cNvPr>
          <p:cNvSpPr>
            <a:spLocks noGrp="1"/>
          </p:cNvSpPr>
          <p:nvPr>
            <p:ph type="dt" sz="half" idx="10"/>
          </p:nvPr>
        </p:nvSpPr>
        <p:spPr/>
        <p:txBody>
          <a:bodyPr/>
          <a:lstStyle/>
          <a:p>
            <a:fld id="{D61778C5-6BFF-4869-AB9F-32BDD0F1AAA1}" type="datetimeFigureOut">
              <a:rPr lang="en-US" smtClean="0"/>
              <a:t>5/1/2022</a:t>
            </a:fld>
            <a:endParaRPr lang="en-US"/>
          </a:p>
        </p:txBody>
      </p:sp>
      <p:sp>
        <p:nvSpPr>
          <p:cNvPr id="6" name="Footer Placeholder 5">
            <a:extLst>
              <a:ext uri="{FF2B5EF4-FFF2-40B4-BE49-F238E27FC236}">
                <a16:creationId xmlns:a16="http://schemas.microsoft.com/office/drawing/2014/main" id="{7CE487F3-39F9-4EC1-A596-F19CDA34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9638D-4726-40CC-A9E2-749D8CCF003C}"/>
              </a:ext>
            </a:extLst>
          </p:cNvPr>
          <p:cNvSpPr>
            <a:spLocks noGrp="1"/>
          </p:cNvSpPr>
          <p:nvPr>
            <p:ph type="sldNum" sz="quarter" idx="12"/>
          </p:nvPr>
        </p:nvSpPr>
        <p:spPr/>
        <p:txBody>
          <a:bodyPr/>
          <a:lstStyle/>
          <a:p>
            <a:fld id="{3F9D6F7E-734A-40E0-B826-636C808196A6}" type="slidenum">
              <a:rPr lang="en-US" smtClean="0"/>
              <a:t>‹#›</a:t>
            </a:fld>
            <a:endParaRPr lang="en-US"/>
          </a:p>
        </p:txBody>
      </p:sp>
    </p:spTree>
    <p:extLst>
      <p:ext uri="{BB962C8B-B14F-4D97-AF65-F5344CB8AC3E}">
        <p14:creationId xmlns:p14="http://schemas.microsoft.com/office/powerpoint/2010/main" val="386905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052B19-F78D-4A33-A255-756FDE640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D3751F-776A-45D4-A347-F85A8B6AB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9FDDB-EFA6-47F6-8A4D-194C472C08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78C5-6BFF-4869-AB9F-32BDD0F1AAA1}" type="datetimeFigureOut">
              <a:rPr lang="en-US" smtClean="0"/>
              <a:t>5/1/2022</a:t>
            </a:fld>
            <a:endParaRPr lang="en-US"/>
          </a:p>
        </p:txBody>
      </p:sp>
      <p:sp>
        <p:nvSpPr>
          <p:cNvPr id="5" name="Footer Placeholder 4">
            <a:extLst>
              <a:ext uri="{FF2B5EF4-FFF2-40B4-BE49-F238E27FC236}">
                <a16:creationId xmlns:a16="http://schemas.microsoft.com/office/drawing/2014/main" id="{53809939-B8EF-4160-8AEB-FBD31EB81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288A8-5F60-4EE6-B740-203FE9FF39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D6F7E-734A-40E0-B826-636C808196A6}" type="slidenum">
              <a:rPr lang="en-US" smtClean="0"/>
              <a:t>‹#›</a:t>
            </a:fld>
            <a:endParaRPr lang="en-US"/>
          </a:p>
        </p:txBody>
      </p:sp>
    </p:spTree>
    <p:extLst>
      <p:ext uri="{BB962C8B-B14F-4D97-AF65-F5344CB8AC3E}">
        <p14:creationId xmlns:p14="http://schemas.microsoft.com/office/powerpoint/2010/main" val="375227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D64D1C26-EA3E-0240-2149-EBE998FBBAB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a:effectLst>
            <a:glow>
              <a:schemeClr val="accent1"/>
            </a:glow>
            <a:outerShdw blurRad="50800" dist="50800" dir="5400000" algn="ctr" rotWithShape="0">
              <a:srgbClr val="000000">
                <a:alpha val="45000"/>
              </a:srgbClr>
            </a:outerShdw>
            <a:softEdge rad="0"/>
          </a:effectLst>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BE318-C5A5-43E3-8742-CD45F2B47DC9}"/>
              </a:ext>
            </a:extLst>
          </p:cNvPr>
          <p:cNvSpPr>
            <a:spLocks noGrp="1"/>
          </p:cNvSpPr>
          <p:nvPr>
            <p:ph type="ctrTitle"/>
          </p:nvPr>
        </p:nvSpPr>
        <p:spPr>
          <a:xfrm>
            <a:off x="1097280" y="325550"/>
            <a:ext cx="10058400" cy="3574778"/>
          </a:xfrm>
          <a:effectLst>
            <a:outerShdw dist="38100" algn="tl" rotWithShape="0">
              <a:prstClr val="black"/>
            </a:outerShdw>
          </a:effectLst>
        </p:spPr>
        <p:txBody>
          <a:bodyPr>
            <a:normAutofit/>
          </a:bodyPr>
          <a:lstStyle/>
          <a:p>
            <a:r>
              <a:rPr lang="en-US" sz="5200" b="1" dirty="0">
                <a:solidFill>
                  <a:schemeClr val="bg1"/>
                </a:solidFill>
              </a:rPr>
              <a:t>You can’t Afford not to be Fruitful (Part 1)</a:t>
            </a:r>
          </a:p>
        </p:txBody>
      </p:sp>
      <p:sp>
        <p:nvSpPr>
          <p:cNvPr id="3" name="Subtitle 2">
            <a:extLst>
              <a:ext uri="{FF2B5EF4-FFF2-40B4-BE49-F238E27FC236}">
                <a16:creationId xmlns:a16="http://schemas.microsoft.com/office/drawing/2014/main" id="{0BEF4C20-F4E5-4888-A766-4A2B2780994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John 15:16</a:t>
            </a:r>
          </a:p>
        </p:txBody>
      </p:sp>
    </p:spTree>
    <p:extLst>
      <p:ext uri="{BB962C8B-B14F-4D97-AF65-F5344CB8AC3E}">
        <p14:creationId xmlns:p14="http://schemas.microsoft.com/office/powerpoint/2010/main" val="30383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Prayer</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6234868" y="1130846"/>
            <a:ext cx="5217173" cy="4351338"/>
          </a:xfrm>
        </p:spPr>
        <p:txBody>
          <a:bodyPr>
            <a:normAutofit/>
          </a:bodyPr>
          <a:lstStyle/>
          <a:p>
            <a:r>
              <a:rPr lang="en-US" sz="4000" dirty="0">
                <a:solidFill>
                  <a:schemeClr val="bg1"/>
                </a:solidFill>
              </a:rPr>
              <a:t>Pray that the Holy Spirit will help you to be more connected to the SOURCE, that is JESUS than ever before</a:t>
            </a:r>
          </a:p>
          <a:p>
            <a:endParaRPr lang="en-US"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542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BACCE5-C8F6-4412-B553-82E639259A23}"/>
              </a:ext>
            </a:extLst>
          </p:cNvPr>
          <p:cNvSpPr>
            <a:spLocks noGrp="1"/>
          </p:cNvSpPr>
          <p:nvPr>
            <p:ph type="title"/>
          </p:nvPr>
        </p:nvSpPr>
        <p:spPr>
          <a:xfrm>
            <a:off x="2311147" y="365760"/>
            <a:ext cx="7569706" cy="1288238"/>
          </a:xfrm>
        </p:spPr>
        <p:txBody>
          <a:bodyPr anchor="ctr">
            <a:normAutofit/>
          </a:bodyPr>
          <a:lstStyle/>
          <a:p>
            <a:pPr algn="ctr"/>
            <a:r>
              <a:rPr lang="en-US" dirty="0"/>
              <a:t>Introduction</a:t>
            </a:r>
            <a:endParaRPr lang="en-US"/>
          </a:p>
        </p:txBody>
      </p:sp>
      <p:sp>
        <p:nvSpPr>
          <p:cNvPr id="3" name="Content Placeholder 2">
            <a:extLst>
              <a:ext uri="{FF2B5EF4-FFF2-40B4-BE49-F238E27FC236}">
                <a16:creationId xmlns:a16="http://schemas.microsoft.com/office/drawing/2014/main" id="{F06AA978-BFE7-4903-8775-41C9BE77AB3D}"/>
              </a:ext>
            </a:extLst>
          </p:cNvPr>
          <p:cNvSpPr>
            <a:spLocks noGrp="1"/>
          </p:cNvSpPr>
          <p:nvPr>
            <p:ph idx="1"/>
          </p:nvPr>
        </p:nvSpPr>
        <p:spPr>
          <a:xfrm>
            <a:off x="2165569" y="1956816"/>
            <a:ext cx="7860863" cy="4024884"/>
          </a:xfrm>
        </p:spPr>
        <p:txBody>
          <a:bodyPr anchor="t">
            <a:normAutofit fontScale="92500" lnSpcReduction="20000"/>
          </a:bodyPr>
          <a:lstStyle/>
          <a:p>
            <a:r>
              <a:rPr lang="en-US" dirty="0"/>
              <a:t>You were not redeemed to be unprofitable, you were not saved to be unfruitful, and you were not called to be a Christian just to be a number in the crowd, but you are redeemed to be fruitful, to bear fruits and be a blessing to both believers and unbelievers, to affect your world and even the Kingdom of God. </a:t>
            </a:r>
          </a:p>
          <a:p>
            <a:r>
              <a:rPr lang="en-US" dirty="0"/>
              <a:t>That is why He chose you among so many people from your families, towns, communities, age-mates, and so on.</a:t>
            </a:r>
          </a:p>
          <a:p>
            <a:r>
              <a:rPr lang="en-US" dirty="0"/>
              <a:t>So, when Jesus said, ‘I chose you…that you might…bear fruit – fruit that will last,’ He was saying, ‘Spend your life in pursuit of that which has lasting significance and eternal value!’ </a:t>
            </a:r>
          </a:p>
        </p:txBody>
      </p:sp>
    </p:spTree>
    <p:extLst>
      <p:ext uri="{BB962C8B-B14F-4D97-AF65-F5344CB8AC3E}">
        <p14:creationId xmlns:p14="http://schemas.microsoft.com/office/powerpoint/2010/main" val="364887267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72210-A9C2-4F96-A331-80501B17296E}"/>
              </a:ext>
            </a:extLst>
          </p:cNvPr>
          <p:cNvSpPr>
            <a:spLocks noGrp="1"/>
          </p:cNvSpPr>
          <p:nvPr>
            <p:ph type="title"/>
          </p:nvPr>
        </p:nvSpPr>
        <p:spPr>
          <a:xfrm>
            <a:off x="2311147" y="365760"/>
            <a:ext cx="7569706" cy="1288238"/>
          </a:xfrm>
        </p:spPr>
        <p:txBody>
          <a:bodyPr anchor="ctr">
            <a:normAutofit/>
          </a:bodyPr>
          <a:lstStyle/>
          <a:p>
            <a:pPr algn="ctr"/>
            <a:r>
              <a:rPr lang="en-US" dirty="0">
                <a:solidFill>
                  <a:schemeClr val="bg1"/>
                </a:solidFill>
              </a:rPr>
              <a:t>What does He mean by ‘fruit’? </a:t>
            </a:r>
          </a:p>
        </p:txBody>
      </p:sp>
      <p:sp>
        <p:nvSpPr>
          <p:cNvPr id="3" name="Content Placeholder 2">
            <a:extLst>
              <a:ext uri="{FF2B5EF4-FFF2-40B4-BE49-F238E27FC236}">
                <a16:creationId xmlns:a16="http://schemas.microsoft.com/office/drawing/2014/main" id="{0FCA95B4-CCCD-4FB9-9289-6AE6CD2C92A0}"/>
              </a:ext>
            </a:extLst>
          </p:cNvPr>
          <p:cNvSpPr>
            <a:spLocks noGrp="1"/>
          </p:cNvSpPr>
          <p:nvPr>
            <p:ph idx="1"/>
          </p:nvPr>
        </p:nvSpPr>
        <p:spPr>
          <a:xfrm>
            <a:off x="2165569" y="1956816"/>
            <a:ext cx="7860863" cy="4024884"/>
          </a:xfrm>
        </p:spPr>
        <p:txBody>
          <a:bodyPr anchor="t">
            <a:normAutofit/>
          </a:bodyPr>
          <a:lstStyle/>
          <a:p>
            <a:r>
              <a:rPr lang="en-US" sz="3600" dirty="0"/>
              <a:t>‘</a:t>
            </a:r>
            <a:r>
              <a:rPr lang="en-US" sz="3600" dirty="0">
                <a:solidFill>
                  <a:schemeClr val="bg1"/>
                </a:solidFill>
              </a:rPr>
              <a:t>The fruit of the Spirit is love, joy, peace, forbearance, kindness, goodness, faithfulness, gentleness and self-control’ (Galatians 5:22-23 NIV). Those nine qualities describe the only life that’s truly worth living.</a:t>
            </a:r>
          </a:p>
        </p:txBody>
      </p:sp>
    </p:spTree>
    <p:extLst>
      <p:ext uri="{BB962C8B-B14F-4D97-AF65-F5344CB8AC3E}">
        <p14:creationId xmlns:p14="http://schemas.microsoft.com/office/powerpoint/2010/main" val="124640671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2CDBA7-E188-4FA2-9282-508D5A0B7CF7}"/>
              </a:ext>
            </a:extLst>
          </p:cNvPr>
          <p:cNvSpPr>
            <a:spLocks noGrp="1"/>
          </p:cNvSpPr>
          <p:nvPr>
            <p:ph type="title"/>
          </p:nvPr>
        </p:nvSpPr>
        <p:spPr>
          <a:xfrm>
            <a:off x="838200" y="365126"/>
            <a:ext cx="7757694" cy="1288238"/>
          </a:xfrm>
        </p:spPr>
        <p:txBody>
          <a:bodyPr anchor="b">
            <a:normAutofit/>
          </a:bodyPr>
          <a:lstStyle/>
          <a:p>
            <a:r>
              <a:rPr lang="en-US" dirty="0"/>
              <a:t>The Goodnews</a:t>
            </a:r>
          </a:p>
        </p:txBody>
      </p:sp>
      <p:sp>
        <p:nvSpPr>
          <p:cNvPr id="3" name="Content Placeholder 2">
            <a:extLst>
              <a:ext uri="{FF2B5EF4-FFF2-40B4-BE49-F238E27FC236}">
                <a16:creationId xmlns:a16="http://schemas.microsoft.com/office/drawing/2014/main" id="{90094DCB-B339-4B93-B24A-C640FEB07AFD}"/>
              </a:ext>
            </a:extLst>
          </p:cNvPr>
          <p:cNvSpPr>
            <a:spLocks noGrp="1"/>
          </p:cNvSpPr>
          <p:nvPr>
            <p:ph idx="1"/>
          </p:nvPr>
        </p:nvSpPr>
        <p:spPr>
          <a:xfrm>
            <a:off x="838198" y="1956390"/>
            <a:ext cx="7322290" cy="3907465"/>
          </a:xfrm>
        </p:spPr>
        <p:txBody>
          <a:bodyPr anchor="t">
            <a:normAutofit fontScale="92500" lnSpcReduction="10000"/>
          </a:bodyPr>
          <a:lstStyle/>
          <a:p>
            <a:r>
              <a:rPr lang="en-US" sz="2400" dirty="0">
                <a:solidFill>
                  <a:schemeClr val="bg1"/>
                </a:solidFill>
              </a:rPr>
              <a:t>He knows you cannot do it by yourself, hence, he’s ready to help you. </a:t>
            </a:r>
          </a:p>
          <a:p>
            <a:r>
              <a:rPr lang="en-US" sz="2400" dirty="0">
                <a:solidFill>
                  <a:schemeClr val="bg1"/>
                </a:solidFill>
              </a:rPr>
              <a:t>Fortunately, you’re not left to produce this kind of fruit by self-effort. Indeed, you may as well try to pick yourself up by your own bootstraps! </a:t>
            </a:r>
          </a:p>
          <a:p>
            <a:r>
              <a:rPr lang="en-US" sz="2400" dirty="0">
                <a:solidFill>
                  <a:schemeClr val="bg1"/>
                </a:solidFill>
              </a:rPr>
              <a:t>No, Jesus said this: ‘I am the true vine, and my Father is the gardener. He cuts off every branch in me that bears no fruit, while every branch that does bear fruit, he prunes so that it will be even more fruitful…No branch can bear fruit by itself; it must remain in the vine. Neither can you bear fruit unless you remain in me. I am the vine; you are the branches. If you remain in me and I in you, you will bear much fruit; apart from me you can do nothing’ (John 15:1-2, 4-5 NIV).</a:t>
            </a:r>
          </a:p>
        </p:txBody>
      </p:sp>
    </p:spTree>
    <p:extLst>
      <p:ext uri="{BB962C8B-B14F-4D97-AF65-F5344CB8AC3E}">
        <p14:creationId xmlns:p14="http://schemas.microsoft.com/office/powerpoint/2010/main" val="25609783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5000" kern="1200">
                <a:solidFill>
                  <a:schemeClr val="bg1"/>
                </a:solidFill>
                <a:latin typeface="+mj-lt"/>
                <a:ea typeface="+mj-ea"/>
                <a:cs typeface="+mj-cs"/>
              </a:rPr>
              <a:t>Who is Jesus speaking to? </a:t>
            </a:r>
            <a:br>
              <a:rPr lang="en-US" sz="5000" kern="1200">
                <a:solidFill>
                  <a:schemeClr val="bg1"/>
                </a:solidFill>
                <a:latin typeface="+mj-lt"/>
                <a:ea typeface="+mj-ea"/>
                <a:cs typeface="+mj-cs"/>
              </a:rPr>
            </a:br>
            <a:br>
              <a:rPr lang="en-US" sz="5000" kern="1200">
                <a:solidFill>
                  <a:schemeClr val="bg1"/>
                </a:solidFill>
                <a:latin typeface="+mj-lt"/>
                <a:ea typeface="+mj-ea"/>
                <a:cs typeface="+mj-cs"/>
              </a:rPr>
            </a:br>
            <a:endParaRPr lang="en-US" sz="5000" kern="120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835024" y="3809999"/>
            <a:ext cx="7025753" cy="1012778"/>
          </a:xfrm>
        </p:spPr>
        <p:txBody>
          <a:bodyPr vert="horz" lIns="91440" tIns="45720" rIns="91440" bIns="45720" rtlCol="0">
            <a:normAutofit lnSpcReduction="10000"/>
          </a:bodyPr>
          <a:lstStyle/>
          <a:p>
            <a:pPr marL="0" indent="0">
              <a:buNone/>
            </a:pPr>
            <a:r>
              <a:rPr lang="en-US" sz="3600" kern="1200" dirty="0">
                <a:solidFill>
                  <a:schemeClr val="bg1"/>
                </a:solidFill>
                <a:latin typeface="+mn-lt"/>
                <a:ea typeface="+mn-ea"/>
                <a:cs typeface="+mn-cs"/>
              </a:rPr>
              <a:t>You and I. The Believers. ‘Every branch in me’ (v. 2 NIV). </a:t>
            </a:r>
          </a:p>
        </p:txBody>
      </p:sp>
    </p:spTree>
    <p:extLst>
      <p:ext uri="{BB962C8B-B14F-4D97-AF65-F5344CB8AC3E}">
        <p14:creationId xmlns:p14="http://schemas.microsoft.com/office/powerpoint/2010/main" val="378412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827088" y="1641752"/>
            <a:ext cx="2655887" cy="3213277"/>
          </a:xfrm>
        </p:spPr>
        <p:txBody>
          <a:bodyPr anchor="t">
            <a:normAutofit/>
          </a:bodyPr>
          <a:lstStyle/>
          <a:p>
            <a:r>
              <a:rPr lang="en-US" sz="4000"/>
              <a:t>Who is the gardener? </a:t>
            </a:r>
          </a:p>
        </p:txBody>
      </p: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5224463" y="1788691"/>
            <a:ext cx="6140449" cy="3952648"/>
          </a:xfrm>
        </p:spPr>
        <p:txBody>
          <a:bodyPr>
            <a:normAutofit/>
          </a:bodyPr>
          <a:lstStyle/>
          <a:p>
            <a:r>
              <a:rPr lang="en-US" sz="4000" dirty="0">
                <a:solidFill>
                  <a:schemeClr val="tx1">
                    <a:alpha val="80000"/>
                  </a:schemeClr>
                </a:solidFill>
              </a:rPr>
              <a:t>‘My Father is the gardener’ (v. 1 NIV). </a:t>
            </a:r>
          </a:p>
          <a:p>
            <a:endParaRPr lang="en-US" sz="2400" dirty="0">
              <a:solidFill>
                <a:schemeClr val="tx1">
                  <a:alpha val="80000"/>
                </a:schemeClr>
              </a:solidFill>
            </a:endParaRPr>
          </a:p>
        </p:txBody>
      </p:sp>
    </p:spTree>
    <p:extLst>
      <p:ext uri="{BB962C8B-B14F-4D97-AF65-F5344CB8AC3E}">
        <p14:creationId xmlns:p14="http://schemas.microsoft.com/office/powerpoint/2010/main" val="5114155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What’s His goal?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6096000" y="1108061"/>
            <a:ext cx="5008901" cy="4571972"/>
          </a:xfrm>
        </p:spPr>
        <p:txBody>
          <a:bodyPr anchor="ctr">
            <a:normAutofit/>
          </a:bodyPr>
          <a:lstStyle/>
          <a:p>
            <a:r>
              <a:rPr lang="en-US" sz="4000" dirty="0">
                <a:solidFill>
                  <a:schemeClr val="bg1"/>
                </a:solidFill>
              </a:rPr>
              <a:t>For you to be ‘even more fruitful’ (v. 2 NIV). </a:t>
            </a:r>
          </a:p>
          <a:p>
            <a:endParaRPr lang="en-US" sz="2000" dirty="0">
              <a:solidFill>
                <a:schemeClr val="bg1"/>
              </a:solidFill>
            </a:endParaRPr>
          </a:p>
        </p:txBody>
      </p:sp>
    </p:spTree>
    <p:extLst>
      <p:ext uri="{BB962C8B-B14F-4D97-AF65-F5344CB8AC3E}">
        <p14:creationId xmlns:p14="http://schemas.microsoft.com/office/powerpoint/2010/main" val="422946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1014141" y="1450655"/>
            <a:ext cx="3932030" cy="3956690"/>
          </a:xfrm>
        </p:spPr>
        <p:txBody>
          <a:bodyPr anchor="ctr">
            <a:normAutofit/>
          </a:bodyPr>
          <a:lstStyle/>
          <a:p>
            <a:r>
              <a:rPr lang="en-US" sz="5600">
                <a:solidFill>
                  <a:schemeClr val="bg1"/>
                </a:solidFill>
              </a:rPr>
              <a:t>What’s the secret of fruitfulness? </a:t>
            </a:r>
            <a:br>
              <a:rPr lang="en-US" sz="5600">
                <a:solidFill>
                  <a:schemeClr val="bg1"/>
                </a:solidFill>
              </a:rPr>
            </a:br>
            <a:endParaRPr lang="en-US" sz="560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6096000" y="1108061"/>
            <a:ext cx="5008901" cy="4571972"/>
          </a:xfrm>
        </p:spPr>
        <p:txBody>
          <a:bodyPr anchor="ctr">
            <a:normAutofit/>
          </a:bodyPr>
          <a:lstStyle/>
          <a:p>
            <a:r>
              <a:rPr lang="en-US" sz="3200" dirty="0">
                <a:solidFill>
                  <a:schemeClr val="bg1"/>
                </a:solidFill>
              </a:rPr>
              <a:t>Constant contact and intimacy with Jesus. ‘If you remain in me and I in you, you will bear much fruit’ (v. 5 NIV). </a:t>
            </a:r>
          </a:p>
          <a:p>
            <a:r>
              <a:rPr lang="en-US" sz="3200" dirty="0">
                <a:solidFill>
                  <a:schemeClr val="bg1"/>
                </a:solidFill>
              </a:rPr>
              <a:t>So, if you want to be more fruitful, draw closer to the Lord.</a:t>
            </a:r>
          </a:p>
          <a:p>
            <a:endParaRPr lang="en-US" sz="2000" dirty="0">
              <a:solidFill>
                <a:schemeClr val="bg1"/>
              </a:solidFill>
            </a:endParaRPr>
          </a:p>
        </p:txBody>
      </p:sp>
    </p:spTree>
    <p:extLst>
      <p:ext uri="{BB962C8B-B14F-4D97-AF65-F5344CB8AC3E}">
        <p14:creationId xmlns:p14="http://schemas.microsoft.com/office/powerpoint/2010/main" val="316330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4AA107B-8FB2-4A02-8CE6-343EF2FA39D9}"/>
              </a:ext>
            </a:extLst>
          </p:cNvPr>
          <p:cNvSpPr>
            <a:spLocks noGrp="1"/>
          </p:cNvSpPr>
          <p:nvPr>
            <p:ph type="title"/>
          </p:nvPr>
        </p:nvSpPr>
        <p:spPr>
          <a:xfrm>
            <a:off x="922635" y="1250575"/>
            <a:ext cx="4604274" cy="4163210"/>
          </a:xfrm>
        </p:spPr>
        <p:txBody>
          <a:bodyPr anchor="ctr">
            <a:normAutofit/>
          </a:bodyPr>
          <a:lstStyle/>
          <a:p>
            <a:r>
              <a:rPr lang="en-US" sz="7400">
                <a:solidFill>
                  <a:schemeClr val="bg1"/>
                </a:solidFill>
              </a:rPr>
              <a:t>Conclusion</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FAB103-A29C-4821-85A6-B5ADE0EDA2C4}"/>
              </a:ext>
            </a:extLst>
          </p:cNvPr>
          <p:cNvSpPr>
            <a:spLocks noGrp="1"/>
          </p:cNvSpPr>
          <p:nvPr>
            <p:ph idx="1"/>
          </p:nvPr>
        </p:nvSpPr>
        <p:spPr>
          <a:xfrm>
            <a:off x="6293224" y="860612"/>
            <a:ext cx="4797909" cy="5023821"/>
          </a:xfrm>
        </p:spPr>
        <p:txBody>
          <a:bodyPr anchor="ctr">
            <a:normAutofit/>
          </a:bodyPr>
          <a:lstStyle/>
          <a:p>
            <a:r>
              <a:rPr lang="en-US" sz="3200" dirty="0">
                <a:solidFill>
                  <a:schemeClr val="bg1"/>
                </a:solidFill>
              </a:rPr>
              <a:t>You need to renew your intimacy with Jesus, go back to the basis. More Bible reading, more fellowship with Him, more prayers. </a:t>
            </a:r>
          </a:p>
          <a:p>
            <a:r>
              <a:rPr lang="en-US" sz="3200" dirty="0">
                <a:solidFill>
                  <a:schemeClr val="bg1"/>
                </a:solidFill>
              </a:rPr>
              <a:t>Just more of Him and less of yourself and you will be fruitful.</a:t>
            </a:r>
          </a:p>
          <a:p>
            <a:endParaRPr lang="en-US" sz="2000" dirty="0">
              <a:solidFill>
                <a:schemeClr val="bg1"/>
              </a:solidFill>
            </a:endParaRPr>
          </a:p>
        </p:txBody>
      </p:sp>
    </p:spTree>
    <p:extLst>
      <p:ext uri="{BB962C8B-B14F-4D97-AF65-F5344CB8AC3E}">
        <p14:creationId xmlns:p14="http://schemas.microsoft.com/office/powerpoint/2010/main" val="1938618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9964</TotalTime>
  <Words>546</Words>
  <Application>Microsoft Office PowerPoint</Application>
  <PresentationFormat>Widescreen</PresentationFormat>
  <Paragraphs>26</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You can’t Afford not to be Fruitful (Part 1)</vt:lpstr>
      <vt:lpstr>Introduction</vt:lpstr>
      <vt:lpstr>What does He mean by ‘fruit’? </vt:lpstr>
      <vt:lpstr>The Goodnews</vt:lpstr>
      <vt:lpstr>Who is Jesus speaking to?   </vt:lpstr>
      <vt:lpstr>Who is the gardener? </vt:lpstr>
      <vt:lpstr>What’s His goal? </vt:lpstr>
      <vt:lpstr>What’s the secret of fruitfulness?  </vt:lpstr>
      <vt:lpstr>Conclusion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can’t Afford not to be Fruitful (Part 1)</dc:title>
  <dc:creator>RCCG HalleluyahAssembly</dc:creator>
  <cp:lastModifiedBy>RCCG HalleluyahAssembly</cp:lastModifiedBy>
  <cp:revision>2</cp:revision>
  <dcterms:created xsi:type="dcterms:W3CDTF">2022-05-01T07:10:06Z</dcterms:created>
  <dcterms:modified xsi:type="dcterms:W3CDTF">2022-05-08T07:59:28Z</dcterms:modified>
</cp:coreProperties>
</file>